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30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245" autoAdjust="0"/>
  </p:normalViewPr>
  <p:slideViewPr>
    <p:cSldViewPr snapToGrid="0" snapToObjects="1">
      <p:cViewPr>
        <p:scale>
          <a:sx n="96" d="100"/>
          <a:sy n="96" d="100"/>
        </p:scale>
        <p:origin x="-1152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EB35A74-E2A6-D64E-8282-2DF29877C28E}" type="slidenum">
              <a:rPr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2133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4FE6B8F-A24F-E740-9B22-98021F0740F6}" type="slidenum">
              <a:rPr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0214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FE6B8F-A24F-E740-9B22-98021F0740F6}" type="slidenum">
              <a:rPr lang="en-AU" smtClean="0"/>
              <a:pPr>
                <a:defRPr/>
              </a:pPr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19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FE6B8F-A24F-E740-9B22-98021F0740F6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19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FE6B8F-A24F-E740-9B22-98021F0740F6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19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FE6B8F-A24F-E740-9B22-98021F0740F6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193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FE6B8F-A24F-E740-9B22-98021F0740F6}" type="slidenum">
              <a:rPr lang="en-AU" smtClean="0"/>
              <a:pPr>
                <a:defRPr/>
              </a:pPr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19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FE6B8F-A24F-E740-9B22-98021F0740F6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19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 userDrawn="1"/>
        </p:nvSpPr>
        <p:spPr>
          <a:xfrm>
            <a:off x="1703388" y="5592763"/>
            <a:ext cx="6586537" cy="7921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 cap="all" baseline="0">
                <a:solidFill>
                  <a:schemeClr val="tx1"/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AU" cap="none" smtClean="0">
                <a:ea typeface="+mn-ea"/>
                <a:cs typeface="+mn-cs"/>
              </a:rPr>
              <a:t>Department Name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AU" cap="none" smtClean="0">
                <a:ea typeface="+mn-ea"/>
                <a:cs typeface="+mn-cs"/>
              </a:rPr>
              <a:t>00 Month 2010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95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748713" y="0"/>
            <a:ext cx="3952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 descr="CDU_Powerpoint_TitleSlides_LogoColour_1907.jp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664075" cy="149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3776" y="2800946"/>
            <a:ext cx="6586362" cy="938173"/>
          </a:xfrm>
        </p:spPr>
        <p:txBody>
          <a:bodyPr anchor="t">
            <a:normAutofit/>
          </a:bodyPr>
          <a:lstStyle>
            <a:lvl1pPr algn="l">
              <a:defRPr sz="3200" b="1" i="0">
                <a:latin typeface="Arial"/>
              </a:defRPr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3776" y="3739120"/>
            <a:ext cx="6586362" cy="465412"/>
          </a:xfrm>
        </p:spPr>
        <p:txBody>
          <a:bodyPr>
            <a:normAutofit/>
          </a:bodyPr>
          <a:lstStyle>
            <a:lvl1pPr marL="0" indent="0" algn="l">
              <a:buNone/>
              <a:defRPr sz="2200" cap="all" baseline="0">
                <a:solidFill>
                  <a:schemeClr val="tx1"/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95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748713" y="0"/>
            <a:ext cx="3952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0" descr="CDU_Powerpoint_TitleSlides_LogoColour_1907.jp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336925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1340620" y="2508519"/>
            <a:ext cx="7223942" cy="3617644"/>
          </a:xfrm>
        </p:spPr>
        <p:txBody>
          <a:bodyPr/>
          <a:lstStyle>
            <a:lvl1pPr>
              <a:buFont typeface="Arial"/>
              <a:buChar char="•"/>
              <a:defRPr sz="2200" b="1" i="0" cap="none" baseline="0">
                <a:latin typeface="Arial"/>
              </a:defRPr>
            </a:lvl1pPr>
            <a:lvl2pPr>
              <a:buFont typeface="Arial"/>
              <a:buChar char="•"/>
              <a:defRPr sz="2200" b="1" i="0">
                <a:latin typeface="Arial"/>
              </a:defRPr>
            </a:lvl2pPr>
            <a:lvl3pPr>
              <a:buFont typeface="Arial"/>
              <a:buChar char="•"/>
              <a:defRPr sz="1800">
                <a:latin typeface="Arial"/>
              </a:defRPr>
            </a:lvl3pPr>
            <a:lvl4pPr>
              <a:buFont typeface="Arial"/>
              <a:buChar char="•"/>
              <a:defRPr sz="1800">
                <a:latin typeface="Arial"/>
              </a:defRPr>
            </a:lvl4pPr>
            <a:lvl5pPr>
              <a:defRPr sz="1600">
                <a:latin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1340620" y="1513432"/>
            <a:ext cx="7223942" cy="858643"/>
          </a:xfrm>
        </p:spPr>
        <p:txBody>
          <a:bodyPr/>
          <a:lstStyle>
            <a:lvl1pPr marL="0" indent="0" algn="l">
              <a:buNone/>
              <a:defRPr sz="3200" b="1" cap="none" baseline="0">
                <a:solidFill>
                  <a:srgbClr val="9E3039"/>
                </a:solidFill>
                <a:latin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95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748713" y="0"/>
            <a:ext cx="3952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CDU_Powerpoint_TitleSlides_LogoColour_1907.jp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336925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230" y="1732313"/>
            <a:ext cx="3774158" cy="639762"/>
          </a:xfrm>
        </p:spPr>
        <p:txBody>
          <a:bodyPr anchor="b"/>
          <a:lstStyle>
            <a:lvl1pPr marL="0" indent="0" algn="l">
              <a:buNone/>
              <a:defRPr sz="2200" b="1" cap="none" baseline="0">
                <a:solidFill>
                  <a:srgbClr val="9E3039"/>
                </a:solidFill>
                <a:latin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230" y="2508519"/>
            <a:ext cx="3774158" cy="3617644"/>
          </a:xfrm>
        </p:spPr>
        <p:txBody>
          <a:bodyPr/>
          <a:lstStyle>
            <a:lvl1pPr>
              <a:defRPr sz="2200">
                <a:latin typeface="Arial"/>
              </a:defRPr>
            </a:lvl1pPr>
            <a:lvl2pPr>
              <a:defRPr sz="1800">
                <a:latin typeface="Arial"/>
              </a:defRPr>
            </a:lvl2pPr>
            <a:lvl3pPr>
              <a:defRPr sz="1800">
                <a:latin typeface="Arial"/>
              </a:defRPr>
            </a:lvl3pPr>
            <a:lvl4pPr>
              <a:defRPr sz="1800">
                <a:latin typeface="Arial"/>
              </a:defRPr>
            </a:lvl4pPr>
            <a:lvl5pPr>
              <a:defRPr sz="1600">
                <a:latin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732313"/>
            <a:ext cx="3760310" cy="639762"/>
          </a:xfrm>
        </p:spPr>
        <p:txBody>
          <a:bodyPr anchor="b"/>
          <a:lstStyle>
            <a:lvl1pPr marL="0" indent="0">
              <a:buNone/>
              <a:defRPr sz="2200" b="1" cap="none" baseline="0">
                <a:solidFill>
                  <a:srgbClr val="9E3039"/>
                </a:solidFill>
                <a:latin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08519"/>
            <a:ext cx="3760311" cy="3617644"/>
          </a:xfrm>
        </p:spPr>
        <p:txBody>
          <a:bodyPr/>
          <a:lstStyle>
            <a:lvl1pPr>
              <a:buFont typeface="Arial"/>
              <a:buChar char="•"/>
              <a:defRPr sz="2200">
                <a:latin typeface="Arial"/>
              </a:defRPr>
            </a:lvl1pPr>
            <a:lvl2pPr>
              <a:defRPr sz="2000">
                <a:latin typeface="Arial"/>
              </a:defRPr>
            </a:lvl2pPr>
            <a:lvl3pPr>
              <a:defRPr sz="1800">
                <a:latin typeface="Arial"/>
              </a:defRPr>
            </a:lvl3pPr>
            <a:lvl4pPr>
              <a:defRPr sz="1600">
                <a:latin typeface="Arial"/>
              </a:defRPr>
            </a:lvl4pPr>
            <a:lvl5pPr>
              <a:defRPr sz="1600">
                <a:latin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5846763" y="6407150"/>
            <a:ext cx="2717800" cy="246063"/>
          </a:xfrm>
          <a:prstGeom prst="rect">
            <a:avLst/>
          </a:prstGeom>
          <a:noFill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000">
                <a:latin typeface="+mn-lt"/>
                <a:ea typeface="Arial" charset="0"/>
                <a:cs typeface="Arial" charset="0"/>
              </a:rPr>
              <a:t>Presentation Title | 00 Month 2010 | Slide </a:t>
            </a:r>
            <a:fld id="{8482361C-41E0-F94D-AAF8-028C45B1F2A0}" type="slidenum">
              <a:rPr lang="en-AU" sz="1000">
                <a:latin typeface="+mn-lt"/>
                <a:ea typeface="Arial" charset="0"/>
                <a:cs typeface="Arial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AU" sz="1000">
              <a:latin typeface="+mn-lt"/>
              <a:ea typeface="Arial" charset="0"/>
              <a:cs typeface="Arial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95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748713" y="0"/>
            <a:ext cx="3952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 descr="CDU_Powerpoint_TitleSlides_LogoColour_1907.jp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336925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395287" y="1341438"/>
            <a:ext cx="8353425" cy="551656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2463" y="6356350"/>
            <a:ext cx="29543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Presentation Title | 00 Month 2010 </a:t>
            </a:r>
            <a:fld id="{567F22E5-8841-6F45-85FF-52B289F124E8}" type="slidenum">
              <a:rPr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1" r:id="rId2"/>
    <p:sldLayoutId id="2147483702" r:id="rId3"/>
    <p:sldLayoutId id="2147483703" r:id="rId4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  <a:cs typeface="ヒラギノ角ゴ Pro W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  <a:cs typeface="ヒラギノ角ゴ Pro W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  <a:cs typeface="ヒラギノ角ゴ Pro W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  <a:cs typeface="ヒラギノ角ゴ Pro W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57" y="1371918"/>
            <a:ext cx="8131629" cy="598397"/>
          </a:xfrm>
        </p:spPr>
        <p:txBody>
          <a:bodyPr/>
          <a:lstStyle/>
          <a:p>
            <a:pPr algn="ctr"/>
            <a:r>
              <a:rPr lang="en-US" dirty="0" smtClean="0"/>
              <a:t>ICTSAS305 </a:t>
            </a:r>
            <a:r>
              <a:rPr lang="en-US" dirty="0" smtClean="0"/>
              <a:t>Provide Advice to Clients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6057" y="2394857"/>
            <a:ext cx="799011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unit describes the performance outcomes, skills and knowledge required to provide IT advice and support to clients, including the communication of comprehensive technical information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It covers: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Who are the clients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What support is provided (and not provided)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process to follow in diagnosing and resolving 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How to document the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How to obtain feedback from the clients</a:t>
            </a:r>
            <a:endParaRPr lang="en-AU" dirty="0"/>
          </a:p>
          <a:p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57" y="1371918"/>
            <a:ext cx="8131629" cy="598397"/>
          </a:xfrm>
        </p:spPr>
        <p:txBody>
          <a:bodyPr/>
          <a:lstStyle/>
          <a:p>
            <a:pPr algn="ctr"/>
            <a:r>
              <a:rPr lang="en-US" dirty="0"/>
              <a:t>ICTSAS305 </a:t>
            </a:r>
            <a:r>
              <a:rPr lang="en-US" dirty="0" smtClean="0"/>
              <a:t>Provide Advice to Clients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6057" y="2394857"/>
            <a:ext cx="799011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 smtClean="0"/>
              <a:t>Who are the clients</a:t>
            </a:r>
            <a:endParaRPr lang="en-AU" sz="3200" dirty="0"/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707571" y="3225776"/>
            <a:ext cx="7848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This needs to be clearly defined since they will pay for the service.</a:t>
            </a:r>
          </a:p>
          <a:p>
            <a:endParaRPr lang="en-AU" dirty="0" smtClean="0"/>
          </a:p>
          <a:p>
            <a:endParaRPr lang="en-AU" dirty="0"/>
          </a:p>
          <a:p>
            <a:r>
              <a:rPr lang="en-AU" dirty="0" smtClean="0"/>
              <a:t>You must be clear that what the client is requesting is actually part of the service that you provide.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99543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57" y="1371918"/>
            <a:ext cx="8131629" cy="598397"/>
          </a:xfrm>
        </p:spPr>
        <p:txBody>
          <a:bodyPr/>
          <a:lstStyle/>
          <a:p>
            <a:pPr algn="ctr"/>
            <a:r>
              <a:rPr lang="en-US" dirty="0"/>
              <a:t>ICTSAS305 </a:t>
            </a:r>
            <a:r>
              <a:rPr lang="en-US" dirty="0" smtClean="0"/>
              <a:t>Provide Advice to Clients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6057" y="2394857"/>
            <a:ext cx="799011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What support is provided (and not provided)</a:t>
            </a:r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707571" y="3574119"/>
            <a:ext cx="7848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Clearly identify the support environment, which hardware, which software.</a:t>
            </a:r>
          </a:p>
          <a:p>
            <a:endParaRPr lang="en-AU" dirty="0"/>
          </a:p>
          <a:p>
            <a:r>
              <a:rPr lang="en-AU" dirty="0" smtClean="0"/>
              <a:t>Clearly identify which issue you can attempt to fix and which require intervention by some-else.</a:t>
            </a:r>
          </a:p>
          <a:p>
            <a:endParaRPr lang="en-AU" dirty="0"/>
          </a:p>
          <a:p>
            <a:r>
              <a:rPr lang="en-AU" dirty="0" smtClean="0"/>
              <a:t>Clearly identify a time frame for providing the solution, usually there are severity level similar to the Triage concept used in hospitals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85412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57" y="1371918"/>
            <a:ext cx="8131629" cy="598397"/>
          </a:xfrm>
        </p:spPr>
        <p:txBody>
          <a:bodyPr/>
          <a:lstStyle/>
          <a:p>
            <a:pPr algn="ctr"/>
            <a:r>
              <a:rPr lang="en-US" dirty="0"/>
              <a:t>ICTSAS305 </a:t>
            </a:r>
            <a:r>
              <a:rPr lang="en-US" dirty="0" smtClean="0"/>
              <a:t>Provide Advice to Clients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6057" y="2394857"/>
            <a:ext cx="79901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process to follow in diagnosing and resolving </a:t>
            </a:r>
            <a:r>
              <a:rPr lang="en-US" sz="2400" dirty="0" smtClean="0"/>
              <a:t>issues</a:t>
            </a:r>
            <a:endParaRPr lang="en-US" sz="2400" dirty="0"/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707571" y="3574119"/>
            <a:ext cx="7848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Often this best done using a flowchart</a:t>
            </a:r>
          </a:p>
          <a:p>
            <a:endParaRPr lang="en-AU" dirty="0"/>
          </a:p>
          <a:p>
            <a:r>
              <a:rPr lang="en-AU" dirty="0" smtClean="0"/>
              <a:t>What needs to be recorded at each stage and how will this be done</a:t>
            </a:r>
          </a:p>
          <a:p>
            <a:endParaRPr lang="en-AU" dirty="0"/>
          </a:p>
          <a:p>
            <a:r>
              <a:rPr lang="en-AU" dirty="0" smtClean="0"/>
              <a:t>More than one person may be involved in the process so communication is critical</a:t>
            </a:r>
          </a:p>
          <a:p>
            <a:endParaRPr lang="en-AU" dirty="0"/>
          </a:p>
          <a:p>
            <a:r>
              <a:rPr lang="en-AU" dirty="0" smtClean="0"/>
              <a:t>Diagnosis and solutions require a troubleshooting process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88932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57" y="1371918"/>
            <a:ext cx="8131629" cy="598397"/>
          </a:xfrm>
        </p:spPr>
        <p:txBody>
          <a:bodyPr/>
          <a:lstStyle/>
          <a:p>
            <a:pPr algn="ctr"/>
            <a:r>
              <a:rPr lang="en-US" dirty="0"/>
              <a:t>ICTSAS305 </a:t>
            </a:r>
            <a:r>
              <a:rPr lang="en-US" dirty="0" smtClean="0"/>
              <a:t>Provide Advice to Clients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6057" y="2394857"/>
            <a:ext cx="799011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How to document the process</a:t>
            </a:r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707571" y="3574119"/>
            <a:ext cx="7848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Client details</a:t>
            </a:r>
          </a:p>
          <a:p>
            <a:endParaRPr lang="en-AU" dirty="0"/>
          </a:p>
          <a:p>
            <a:r>
              <a:rPr lang="en-AU" dirty="0" smtClean="0"/>
              <a:t>Enough information to make a diagnosis and troubleshoot</a:t>
            </a:r>
          </a:p>
          <a:p>
            <a:endParaRPr lang="en-AU" dirty="0"/>
          </a:p>
          <a:p>
            <a:r>
              <a:rPr lang="en-AU" dirty="0" smtClean="0"/>
              <a:t>Recording of testing</a:t>
            </a:r>
          </a:p>
          <a:p>
            <a:endParaRPr lang="en-AU" dirty="0"/>
          </a:p>
          <a:p>
            <a:r>
              <a:rPr lang="en-AU" dirty="0" smtClean="0"/>
              <a:t>Recording of the resolution</a:t>
            </a:r>
          </a:p>
          <a:p>
            <a:endParaRPr lang="en-AU" dirty="0"/>
          </a:p>
          <a:p>
            <a:r>
              <a:rPr lang="en-AU" dirty="0" smtClean="0"/>
              <a:t>Issue may not be with the equipment, training issues might be identified</a:t>
            </a:r>
          </a:p>
          <a:p>
            <a:endParaRPr lang="en-AU" dirty="0"/>
          </a:p>
          <a:p>
            <a:r>
              <a:rPr lang="en-AU" dirty="0" smtClean="0"/>
              <a:t>User documentation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37155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57" y="1371918"/>
            <a:ext cx="8131629" cy="598397"/>
          </a:xfrm>
        </p:spPr>
        <p:txBody>
          <a:bodyPr/>
          <a:lstStyle/>
          <a:p>
            <a:pPr algn="ctr"/>
            <a:r>
              <a:rPr lang="en-US" dirty="0"/>
              <a:t>ICTSAS305 </a:t>
            </a:r>
            <a:r>
              <a:rPr lang="en-US" dirty="0" smtClean="0"/>
              <a:t>Provide Advice to Clients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6057" y="2394857"/>
            <a:ext cx="799011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How to obtain feedback from the clients</a:t>
            </a:r>
            <a:endParaRPr lang="en-AU" sz="3200" dirty="0"/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707571" y="3574119"/>
            <a:ext cx="784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There should be a mechanism to so that the service can improve</a:t>
            </a:r>
          </a:p>
          <a:p>
            <a:endParaRPr lang="en-AU" dirty="0"/>
          </a:p>
          <a:p>
            <a:r>
              <a:rPr lang="en-AU" dirty="0" smtClean="0"/>
              <a:t>The mechanism should include a method for analysis of the data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00531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</TotalTime>
  <Words>317</Words>
  <Application>Microsoft Office PowerPoint</Application>
  <PresentationFormat>On-screen Show (4:3)</PresentationFormat>
  <Paragraphs>56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Pointsize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Kee Ling Turner</dc:creator>
  <cp:lastModifiedBy>CDU</cp:lastModifiedBy>
  <cp:revision>18</cp:revision>
  <dcterms:created xsi:type="dcterms:W3CDTF">2010-07-19T01:43:43Z</dcterms:created>
  <dcterms:modified xsi:type="dcterms:W3CDTF">2017-04-20T03:58:34Z</dcterms:modified>
</cp:coreProperties>
</file>